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</p:sldIdLst>
  <p:sldSz cy="5143500" cx="9144000"/>
  <p:notesSz cx="6858000" cy="9144000"/>
  <p:embeddedFontLst>
    <p:embeddedFont>
      <p:font typeface="Raleway"/>
      <p:regular r:id="rId95"/>
      <p:bold r:id="rId96"/>
      <p:italic r:id="rId97"/>
      <p:boldItalic r:id="rId98"/>
    </p:embeddedFont>
    <p:embeddedFont>
      <p:font typeface="Source Code Pro Light"/>
      <p:regular r:id="rId99"/>
      <p:bold r:id="rId100"/>
      <p:italic r:id="rId101"/>
      <p:boldItalic r:id="rId102"/>
    </p:embeddedFont>
    <p:embeddedFont>
      <p:font typeface="Caveat"/>
      <p:regular r:id="rId103"/>
      <p:bold r:id="rId104"/>
    </p:embeddedFont>
    <p:embeddedFont>
      <p:font typeface="Lato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201CE5-69EC-442F-8AA2-DAA071AE80F5}">
  <a:tblStyle styleId="{A2201CE5-69EC-442F-8AA2-DAA071AE80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Lato-italic.fntdata"/><Relationship Id="rId106" Type="http://schemas.openxmlformats.org/officeDocument/2006/relationships/font" Target="fonts/Lato-bold.fntdata"/><Relationship Id="rId105" Type="http://schemas.openxmlformats.org/officeDocument/2006/relationships/font" Target="fonts/Lato-regular.fntdata"/><Relationship Id="rId104" Type="http://schemas.openxmlformats.org/officeDocument/2006/relationships/font" Target="fonts/Caveat-bold.fntdata"/><Relationship Id="rId108" Type="http://schemas.openxmlformats.org/officeDocument/2006/relationships/font" Target="fonts/Lato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Caveat-regular.fntdata"/><Relationship Id="rId102" Type="http://schemas.openxmlformats.org/officeDocument/2006/relationships/font" Target="fonts/SourceCodeProLight-boldItalic.fntdata"/><Relationship Id="rId101" Type="http://schemas.openxmlformats.org/officeDocument/2006/relationships/font" Target="fonts/SourceCodeProLight-italic.fntdata"/><Relationship Id="rId100" Type="http://schemas.openxmlformats.org/officeDocument/2006/relationships/font" Target="fonts/SourceCodeProLight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aleway-regular.fntdata"/><Relationship Id="rId94" Type="http://schemas.openxmlformats.org/officeDocument/2006/relationships/slide" Target="slides/slide88.xml"/><Relationship Id="rId97" Type="http://schemas.openxmlformats.org/officeDocument/2006/relationships/font" Target="fonts/Raleway-italic.fntdata"/><Relationship Id="rId96" Type="http://schemas.openxmlformats.org/officeDocument/2006/relationships/font" Target="fonts/Raleway-bold.fntdata"/><Relationship Id="rId11" Type="http://schemas.openxmlformats.org/officeDocument/2006/relationships/slide" Target="slides/slide5.xml"/><Relationship Id="rId99" Type="http://schemas.openxmlformats.org/officeDocument/2006/relationships/font" Target="fonts/SourceCodeProLight-regular.fntdata"/><Relationship Id="rId10" Type="http://schemas.openxmlformats.org/officeDocument/2006/relationships/slide" Target="slides/slide4.xml"/><Relationship Id="rId98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5d89b7d1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5d89b7d1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2fcd04c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2fcd04c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2fcd04c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2fcd04c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fb546574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fb546574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fb54657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fb54657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fb546574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fb546574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fb546574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fb546574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14f66f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14f66f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14f66f6f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14f66f6f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14f66f6f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14f66f6f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1ba0f660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1ba0f660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6a7121df8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6a7121df8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6a7121df8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6a7121df8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6a7121df8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6a7121df8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6a7121df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6a7121df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6a7121df8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6a7121df8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1ba0f660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1ba0f660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1ba0f660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1ba0f660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1ba0f660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1ba0f660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1ba0f660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1ba0f660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1ba0f660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1ba0f660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5d89b810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5d89b810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dc050370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dc050370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5d89b810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5d89b810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1ba0f660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1ba0f66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1ba0f660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1ba0f660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1ba0f660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1ba0f660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1ba0f660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1ba0f660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1ba0f660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1ba0f660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1ba0f660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1ba0f660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5d89b810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5d89b810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1ba0f660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f1ba0f660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5d89b810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5d89b810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dc050370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dc050370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5d89b810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5d89b810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5d89b810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5d89b810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5d89b810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5d89b810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5d89b810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5d89b810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5d89b810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5d89b810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5d89b810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5d89b810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5d89b810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f5d89b810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5d89b810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f5d89b810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f5d89b810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f5d89b810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1b93ffb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1b93ffb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c050370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dc050370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f6a7121df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f6a7121df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6a7121df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6a7121df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6a7121df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f6a7121df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6a7121df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6a7121df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f6a7121df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f6a7121df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c475f2e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fc475f2e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fc475f2e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fc475f2e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fc475f2ef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fc475f2ef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c475f2ef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fc475f2ef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c475f2ef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fc475f2ef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f6a7121df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f6a7121df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6a7121df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f6a7121df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f6a7121df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f6a7121df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6a7121df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f6a7121df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f6a7121df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f6a7121df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f6a7121df8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f6a7121df8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1600ac1e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1600ac1e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139a4cf384_1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139a4cf384_1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6a7121df8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6a7121df8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f6a7121df8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f6a7121df8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f6a7121df8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f6a7121df8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f6a7121df8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f6a7121df8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f6a7121df8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f6a7121df8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6a7121df8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f6a7121df8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f6a7121df8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f6a7121df8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f6a7121df8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f6a7121df8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f6a7121df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f6a7121df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f6a7121df8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f6a7121df8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f6a7121df8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f6a7121df8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f6a7121df8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f6a7121df8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c050370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dc050370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f6a7121df8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f6a7121df8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f6a7121df8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f6a7121df8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6a7121df8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6a7121df8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f6a7121df8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f6a7121df8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f6a7121df8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f6a7121df8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f6a7121df8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f6a7121df8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f6a7121df8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f6a7121df8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f6a7121df8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f6a7121df8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f6a7121df8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f6a7121df8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0.png"/><Relationship Id="rId13" Type="http://schemas.openxmlformats.org/officeDocument/2006/relationships/image" Target="../media/image27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istrowatch.com/images/other/distro-family-tree.png" TargetMode="External"/><Relationship Id="rId4" Type="http://schemas.openxmlformats.org/officeDocument/2006/relationships/hyperlink" Target="https://distrowatch.com/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hyperlink" Target="https://vim-adventures.com/" TargetMode="External"/><Relationship Id="rId5" Type="http://schemas.openxmlformats.org/officeDocument/2006/relationships/hyperlink" Target="https://stackoverflow.com/questions/11828270/how-do-i-exit-the-vim-editor" TargetMode="External"/><Relationship Id="rId6" Type="http://schemas.openxmlformats.org/officeDocument/2006/relationships/hyperlink" Target="https://vim-adventures.com/" TargetMode="External"/><Relationship Id="rId7" Type="http://schemas.openxmlformats.org/officeDocument/2006/relationships/hyperlink" Target="https://vim-adventures.com/" TargetMode="External"/><Relationship Id="rId8" Type="http://schemas.openxmlformats.org/officeDocument/2006/relationships/hyperlink" Target="https://coderwall.com/p/adv71w/basic-vim-commands-for-getting-started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tecmint.com/install-reactjs-on-ubuntu/" TargetMode="External"/><Relationship Id="rId4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x5MhydijWmc" TargetMode="External"/><Relationship Id="rId4" Type="http://schemas.openxmlformats.org/officeDocument/2006/relationships/hyperlink" Target="https://ubuntu.com/wsl" TargetMode="External"/><Relationship Id="rId5" Type="http://schemas.openxmlformats.org/officeDocument/2006/relationships/hyperlink" Target="https://itsfoss.com/install-ubuntu-1404-dual-boot-mode-windows-8-81-uefi/" TargetMode="External"/><Relationship Id="rId6" Type="http://schemas.openxmlformats.org/officeDocument/2006/relationships/hyperlink" Target="https://itsfoss.com/install-ubuntu-1404-dual-boot-mode-windows-8-81-uef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419650"/>
            <a:ext cx="4491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Linux Operating System</a:t>
            </a:r>
            <a:endParaRPr sz="4200"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00" y="1314997"/>
            <a:ext cx="2773759" cy="32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882000" y="30741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GSG Cloud COmputing  Boot Camp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5" y="4420500"/>
            <a:ext cx="1219175" cy="6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ctrTitle"/>
          </p:nvPr>
        </p:nvSpPr>
        <p:spPr>
          <a:xfrm>
            <a:off x="2825250" y="1286125"/>
            <a:ext cx="3493500" cy="8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Unix &amp; Linux Introduction.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79450" y="1346750"/>
            <a:ext cx="419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379450" y="2118900"/>
            <a:ext cx="52893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system software that manages computer hardware, software resources, and provides common services for computer programs.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640" y="1145500"/>
            <a:ext cx="2100783" cy="31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512" y="3438650"/>
            <a:ext cx="1889226" cy="13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500" y="3722975"/>
            <a:ext cx="849500" cy="8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9125" y="3595650"/>
            <a:ext cx="912549" cy="107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450" y="3537973"/>
            <a:ext cx="1023925" cy="11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379450" y="1346750"/>
            <a:ext cx="5392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 Anatomy</a:t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5422650" y="991350"/>
            <a:ext cx="3290400" cy="3290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5898483" y="1467183"/>
            <a:ext cx="2338800" cy="2338800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5898483" y="1467183"/>
            <a:ext cx="2338800" cy="2338800"/>
          </a:xfrm>
          <a:prstGeom prst="pie">
            <a:avLst>
              <a:gd fmla="val 0" name="adj1"/>
              <a:gd fmla="val 10801079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6333250" y="1901950"/>
            <a:ext cx="1469100" cy="1469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 txBox="1"/>
          <p:nvPr/>
        </p:nvSpPr>
        <p:spPr>
          <a:xfrm>
            <a:off x="6675925" y="2371650"/>
            <a:ext cx="7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Kernel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6474775" y="1066975"/>
            <a:ext cx="11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Application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5975431" y="1805538"/>
            <a:ext cx="7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Shell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6314094" y="3319197"/>
            <a:ext cx="14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Library Routines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274075" y="2081875"/>
            <a:ext cx="41925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Kernel</a:t>
            </a:r>
            <a:r>
              <a:rPr b="1" lang="en" sz="1500"/>
              <a:t> </a:t>
            </a:r>
            <a:r>
              <a:rPr b="1" lang="en" sz="1400"/>
              <a:t> </a:t>
            </a:r>
            <a:r>
              <a:rPr lang="en"/>
              <a:t>is the main layer between the OS and hardware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274075" y="2885100"/>
            <a:ext cx="41925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Shell</a:t>
            </a:r>
            <a:r>
              <a:rPr b="1" lang="en" sz="1500"/>
              <a:t> </a:t>
            </a:r>
            <a:r>
              <a:rPr b="1" lang="en" sz="1400"/>
              <a:t> </a:t>
            </a:r>
            <a:r>
              <a:rPr lang="en"/>
              <a:t>is a software interface that's often a command line interface that enables the user to interact with the computer.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274075" y="3822875"/>
            <a:ext cx="41925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Library Routines</a:t>
            </a:r>
            <a:r>
              <a:rPr b="1" lang="en" sz="1500"/>
              <a:t> </a:t>
            </a:r>
            <a:r>
              <a:rPr b="1" lang="en" sz="1400"/>
              <a:t> </a:t>
            </a:r>
            <a:r>
              <a:rPr lang="en"/>
              <a:t>is a debugged block of code </a:t>
            </a:r>
            <a:br>
              <a:rPr lang="en"/>
            </a:br>
            <a:r>
              <a:rPr lang="en"/>
              <a:t>(procedure, function etc), often designed to handle commonly occurring problems or tasks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379450" y="1346750"/>
            <a:ext cx="419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</a:t>
            </a:r>
            <a:r>
              <a:rPr lang="en"/>
              <a:t>VS Linux</a:t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274075" y="2310475"/>
            <a:ext cx="52893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Unix</a:t>
            </a:r>
            <a:r>
              <a:rPr b="1" lang="en" sz="1400"/>
              <a:t> </a:t>
            </a:r>
            <a:r>
              <a:rPr lang="en"/>
              <a:t>is a family of multitasking, </a:t>
            </a:r>
            <a:r>
              <a:rPr lang="en"/>
              <a:t>multi-user</a:t>
            </a:r>
            <a:r>
              <a:rPr lang="en"/>
              <a:t> computer operating systems that derive from the original AT&amp;T Unix, whose development started in the 1970s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225" y="1634613"/>
            <a:ext cx="30480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379450" y="1346750"/>
            <a:ext cx="419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VS Linux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850" y="1059425"/>
            <a:ext cx="6442176" cy="370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379450" y="2317150"/>
            <a:ext cx="2313600" cy="18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 </a:t>
            </a:r>
            <a:r>
              <a:rPr b="1" lang="en" sz="1500"/>
              <a:t>Free software</a:t>
            </a:r>
            <a:r>
              <a:rPr b="1" lang="en" sz="1500"/>
              <a:t> </a:t>
            </a:r>
            <a:r>
              <a:rPr b="1" lang="en" sz="1400"/>
              <a:t> </a:t>
            </a:r>
            <a:r>
              <a:rPr lang="en"/>
              <a:t>users have the freedom to run, copy, distribute, study, change and improve the software.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379450" y="1346750"/>
            <a:ext cx="419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VS Linux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537" y="1452075"/>
            <a:ext cx="1688949" cy="16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1075" y="1366700"/>
            <a:ext cx="1408098" cy="182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379450" y="2088550"/>
            <a:ext cx="41925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/>
              <a:t> GNU project </a:t>
            </a:r>
            <a:r>
              <a:rPr b="1" lang="en" sz="1400"/>
              <a:t> </a:t>
            </a:r>
            <a:r>
              <a:rPr lang="en"/>
              <a:t>(GNU is Not Unix). His goal was to make an operating system that was freely available to everyone.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79450" y="3668100"/>
            <a:ext cx="41925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/>
              <a:t>Linux</a:t>
            </a:r>
            <a:r>
              <a:rPr b="1" lang="en" sz="1400"/>
              <a:t> Kernel</a:t>
            </a:r>
            <a:r>
              <a:rPr lang="en"/>
              <a:t> is a free and open-source, multitasking, Unix-like operating system kernel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5063" y="3466950"/>
            <a:ext cx="1700120" cy="12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6550" y="3466948"/>
            <a:ext cx="1023925" cy="11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379450" y="1346750"/>
            <a:ext cx="261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Distros</a:t>
            </a:r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427350" y="2571750"/>
            <a:ext cx="23136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hlinkClick r:id="rId3"/>
              </a:rPr>
              <a:t>Distros Family Tree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427350" y="3282300"/>
            <a:ext cx="23136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hlinkClick r:id="rId4"/>
              </a:rPr>
              <a:t>Distro Watch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824" y="1147399"/>
            <a:ext cx="1005210" cy="10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118" y="1161717"/>
            <a:ext cx="948902" cy="9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4607" y="3606315"/>
            <a:ext cx="1261125" cy="126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6925" y="2523850"/>
            <a:ext cx="1048125" cy="1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88290" y="2594631"/>
            <a:ext cx="948902" cy="9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8672" y="2036679"/>
            <a:ext cx="1994529" cy="112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96531" y="3644239"/>
            <a:ext cx="948902" cy="120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61525" y="2116429"/>
            <a:ext cx="1005210" cy="10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02252" y="3786906"/>
            <a:ext cx="1121946" cy="1121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379450" y="1346750"/>
            <a:ext cx="261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Linux?</a:t>
            </a:r>
            <a:endParaRPr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379450" y="2088550"/>
            <a:ext cx="4192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/>
              <a:t> </a:t>
            </a:r>
            <a:r>
              <a:rPr b="1" lang="en" sz="1500"/>
              <a:t>2021 </a:t>
            </a:r>
            <a:r>
              <a:rPr b="1" lang="en" sz="1500"/>
              <a:t>Statistics</a:t>
            </a:r>
            <a:r>
              <a:rPr b="1" lang="en" sz="1500"/>
              <a:t> </a:t>
            </a:r>
            <a:r>
              <a:rPr b="1" lang="en" sz="1400"/>
              <a:t> </a:t>
            </a:r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379450" y="2571750"/>
            <a:ext cx="48135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96.3% of the world’s top 1 million servers run on Linux.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90% of all cloud infrastructure operates on Linux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 of the top 25 websites in the world, only 2 aren’t using Linux.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Linux kernel runs on 81% - 86% of all Smartphones.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600" y="3005550"/>
            <a:ext cx="1677075" cy="19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000" y="997400"/>
            <a:ext cx="2987699" cy="16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379450" y="1346750"/>
            <a:ext cx="261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Linux?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580575" y="2217350"/>
            <a:ext cx="48135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 Source.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Security.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Free to use (Low Cost).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Large Community Support.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Stability (Reliability)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Perfect For Programmers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ctrTitle"/>
          </p:nvPr>
        </p:nvSpPr>
        <p:spPr>
          <a:xfrm>
            <a:off x="2825250" y="1286125"/>
            <a:ext cx="3493500" cy="8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Unix &amp; Linux Introduction.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418650" y="13197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Content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5213375" y="896925"/>
            <a:ext cx="3296100" cy="3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Installation Options.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Unix &amp; Linux Introduction.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CLI &amp;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Basic shell commands.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Handling Files &amp; Text Editors.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User Permissions.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Package Management.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Shell Scripting.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Automation &amp; Cron Jobs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1156325" y="2009700"/>
            <a:ext cx="5202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Shell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provides you with an interface to the Unix system. It gathers input from you and executes programs based on that input. When a program finishes executing, it displays that program's output.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1156325" y="3406325"/>
            <a:ext cx="5202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REPL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Read Evaluate Print Loop. It's basically an interactive way of programming where you're writing one line of code at a time, feeding data in and out of little programs.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1156325" y="2009700"/>
            <a:ext cx="5202600" cy="15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There are many kind of shells: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Bourne shell (sh)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Korn shell (ksh)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Bourne Again shell (bash)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Z shell (zsh))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1156325" y="4242275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Your shell is running inside some sort of emulator.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1466025" y="3681138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"$SHELL"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Command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8"/>
          <p:cNvSpPr txBox="1"/>
          <p:nvPr/>
        </p:nvSpPr>
        <p:spPr>
          <a:xfrm>
            <a:off x="956375" y="2642550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Desktop is an argument that we are passing to the command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1388250" y="2048088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cd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/Desktop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1031000" y="3994725"/>
            <a:ext cx="520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-l is a flag (bits of information that change how the command works. ls)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1462875" y="3400263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 -l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a command options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9"/>
          <p:cNvSpPr txBox="1"/>
          <p:nvPr/>
        </p:nvSpPr>
        <p:spPr>
          <a:xfrm>
            <a:off x="4628850" y="2028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hatis ls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17" name="Google Shape;317;p39"/>
          <p:cNvSpPr txBox="1"/>
          <p:nvPr/>
        </p:nvSpPr>
        <p:spPr>
          <a:xfrm>
            <a:off x="363950" y="2020450"/>
            <a:ext cx="426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Display one-line manual page descriptions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4628850" y="2655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an ls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363950" y="2670650"/>
            <a:ext cx="398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Display the whole command’s manual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4638000" y="34210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 --help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449300" y="3436075"/>
            <a:ext cx="398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Show some info about a command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4647150" y="41481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which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ls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458450" y="4163175"/>
            <a:ext cx="417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Show the location of a command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 rotWithShape="1">
          <a:blip r:embed="rId3">
            <a:alphaModFix/>
          </a:blip>
          <a:srcRect b="27995" l="0" r="0" t="9571"/>
          <a:stretch/>
        </p:blipFill>
        <p:spPr>
          <a:xfrm>
            <a:off x="2977975" y="2073675"/>
            <a:ext cx="5850226" cy="27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/>
          <p:nvPr/>
        </p:nvSpPr>
        <p:spPr>
          <a:xfrm>
            <a:off x="326675" y="2688225"/>
            <a:ext cx="24429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/ (Root)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Primary hierarchy root and root directory of the entire file system hierarchy.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 txBox="1"/>
          <p:nvPr/>
        </p:nvSpPr>
        <p:spPr>
          <a:xfrm>
            <a:off x="594875" y="2041850"/>
            <a:ext cx="48135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Home Directory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is a directory for a particular user of the system and consists of individual files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4566150" y="393205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pwd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476425" y="3924400"/>
            <a:ext cx="401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Print the current working directory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594875" y="2880250"/>
            <a:ext cx="48135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Current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Directory: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directory in which the user is currently working in.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&amp; Directories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2"/>
          <p:cNvSpPr txBox="1"/>
          <p:nvPr/>
        </p:nvSpPr>
        <p:spPr>
          <a:xfrm>
            <a:off x="3409650" y="2028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cd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363950" y="2020450"/>
            <a:ext cx="31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Navigating the file system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3409650" y="2655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ls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363950" y="2670650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list directory content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967425" y="3320850"/>
            <a:ext cx="65628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Hidden Files: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 invisible file is one, the first character of which is the dot or the period character (.) Used usually to store configuration information.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967425" y="4036300"/>
            <a:ext cx="65628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Single dot (.)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This represents the current directory.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Double dot (..)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This represents the parent directory.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&amp; Directories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3698950" y="27122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sudo apt install tree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729450" y="2727275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Install Tree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3708100" y="34393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tree -L 2 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814800" y="3454375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Tree view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&amp; Directories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 txBox="1"/>
          <p:nvPr/>
        </p:nvSpPr>
        <p:spPr>
          <a:xfrm>
            <a:off x="3409650" y="2028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mkdir dirname  -p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363950" y="2020450"/>
            <a:ext cx="31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Creating Directories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3409650" y="2655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rmdir dirname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363950" y="2670650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Removing Directories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3418800" y="34210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mv olddir tmp/newdir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449300" y="3436075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Moving Directory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3427950" y="41481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mv mydir yourdir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458450" y="4163175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Renaming Directories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&amp; Directories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 txBox="1"/>
          <p:nvPr/>
        </p:nvSpPr>
        <p:spPr>
          <a:xfrm>
            <a:off x="3409650" y="2028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touch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test.txt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363950" y="2020450"/>
            <a:ext cx="31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Creating Files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3409650" y="2655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rm filename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81" name="Google Shape;381;p45"/>
          <p:cNvSpPr txBox="1"/>
          <p:nvPr/>
        </p:nvSpPr>
        <p:spPr>
          <a:xfrm>
            <a:off x="363950" y="2670650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Removing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Files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3418800" y="34210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cp source_file destination_file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449300" y="3436075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Copying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Files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3427950" y="41481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mv old_file new_file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458450" y="4163175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Renaming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Files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ctrTitle"/>
          </p:nvPr>
        </p:nvSpPr>
        <p:spPr>
          <a:xfrm>
            <a:off x="2825250" y="1286125"/>
            <a:ext cx="3493500" cy="8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Installation Options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&amp; Directories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866850" y="2028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cat test.txt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92" name="Google Shape;392;p46"/>
          <p:cNvSpPr txBox="1"/>
          <p:nvPr/>
        </p:nvSpPr>
        <p:spPr>
          <a:xfrm>
            <a:off x="363950" y="2020450"/>
            <a:ext cx="31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Displaying a file content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46"/>
          <p:cNvSpPr txBox="1"/>
          <p:nvPr/>
        </p:nvSpPr>
        <p:spPr>
          <a:xfrm>
            <a:off x="3866850" y="2655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head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test.txt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345975" y="2670650"/>
            <a:ext cx="329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Showing the first part of a file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3876000" y="34210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ail test.txt  -f 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449300" y="3436075"/>
            <a:ext cx="323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Showing the last part of a file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3885150" y="41481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sudo apt install lolcat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98" name="Google Shape;398;p46"/>
          <p:cNvSpPr txBox="1"/>
          <p:nvPr/>
        </p:nvSpPr>
        <p:spPr>
          <a:xfrm>
            <a:off x="458450" y="4163175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Installing lolcat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/>
        </p:nvSpPr>
        <p:spPr>
          <a:xfrm>
            <a:off x="594875" y="2805150"/>
            <a:ext cx="481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collection of users.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&amp;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7"/>
          <p:cNvSpPr txBox="1"/>
          <p:nvPr/>
        </p:nvSpPr>
        <p:spPr>
          <a:xfrm>
            <a:off x="594875" y="2041850"/>
            <a:ext cx="48135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User: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Anyone who accesses the resource such as user account, system process or application.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7"/>
          <p:cNvSpPr txBox="1"/>
          <p:nvPr/>
        </p:nvSpPr>
        <p:spPr>
          <a:xfrm>
            <a:off x="594871" y="3333551"/>
            <a:ext cx="48135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Permissions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Define how a user should be allowed to access the resources.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47"/>
          <p:cNvSpPr txBox="1"/>
          <p:nvPr/>
        </p:nvSpPr>
        <p:spPr>
          <a:xfrm>
            <a:off x="660900" y="417195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cat /etc/passwd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&amp;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8"/>
          <p:cNvSpPr txBox="1"/>
          <p:nvPr/>
        </p:nvSpPr>
        <p:spPr>
          <a:xfrm>
            <a:off x="894025" y="2089750"/>
            <a:ext cx="73641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Superuser accounts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users/accounts may have virtually unlimited privileges, or ownership, over a system. Superuser account privileges may allow.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Full read/write/ execute privileges.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Creating or installing files or software.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Modifying files and settings.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Deleting users and data.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&amp;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9"/>
          <p:cNvSpPr txBox="1"/>
          <p:nvPr/>
        </p:nvSpPr>
        <p:spPr>
          <a:xfrm>
            <a:off x="729450" y="201915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cat /etc/passwd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420" name="Google Shape;420;p49"/>
          <p:cNvPicPr preferRelativeResize="0"/>
          <p:nvPr/>
        </p:nvPicPr>
        <p:blipFill rotWithShape="1">
          <a:blip r:embed="rId3">
            <a:alphaModFix/>
          </a:blip>
          <a:srcRect b="0" l="0" r="0" t="27896"/>
          <a:stretch/>
        </p:blipFill>
        <p:spPr>
          <a:xfrm>
            <a:off x="1836575" y="2763300"/>
            <a:ext cx="5474450" cy="21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&amp;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0"/>
          <p:cNvSpPr txBox="1"/>
          <p:nvPr/>
        </p:nvSpPr>
        <p:spPr>
          <a:xfrm>
            <a:off x="3409650" y="2028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groupadd  missing_semester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27" name="Google Shape;427;p50"/>
          <p:cNvSpPr txBox="1"/>
          <p:nvPr/>
        </p:nvSpPr>
        <p:spPr>
          <a:xfrm>
            <a:off x="363950" y="2020450"/>
            <a:ext cx="251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Adding new Group: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50"/>
          <p:cNvSpPr txBox="1"/>
          <p:nvPr/>
        </p:nvSpPr>
        <p:spPr>
          <a:xfrm>
            <a:off x="3409650" y="2655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groupdel 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missing_semester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29" name="Google Shape;429;p50"/>
          <p:cNvSpPr txBox="1"/>
          <p:nvPr/>
        </p:nvSpPr>
        <p:spPr>
          <a:xfrm>
            <a:off x="363950" y="2670650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Deleting a group: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50"/>
          <p:cNvSpPr txBox="1"/>
          <p:nvPr/>
        </p:nvSpPr>
        <p:spPr>
          <a:xfrm>
            <a:off x="3389200" y="3283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groups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gsg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31" name="Google Shape;431;p50"/>
          <p:cNvSpPr txBox="1"/>
          <p:nvPr/>
        </p:nvSpPr>
        <p:spPr>
          <a:xfrm>
            <a:off x="440150" y="3286800"/>
            <a:ext cx="2512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List groups that user belongs to: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0"/>
          <p:cNvSpPr txBox="1"/>
          <p:nvPr/>
        </p:nvSpPr>
        <p:spPr>
          <a:xfrm>
            <a:off x="3409650" y="3910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getent group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33" name="Google Shape;433;p50"/>
          <p:cNvSpPr txBox="1"/>
          <p:nvPr/>
        </p:nvSpPr>
        <p:spPr>
          <a:xfrm>
            <a:off x="402350" y="3902950"/>
            <a:ext cx="290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Preview all groups: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&amp;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 txBox="1"/>
          <p:nvPr/>
        </p:nvSpPr>
        <p:spPr>
          <a:xfrm>
            <a:off x="3409650" y="2028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adduser gsg -gid 0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40" name="Google Shape;440;p51"/>
          <p:cNvSpPr txBox="1"/>
          <p:nvPr/>
        </p:nvSpPr>
        <p:spPr>
          <a:xfrm>
            <a:off x="363950" y="2020450"/>
            <a:ext cx="251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Adding new user: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51"/>
          <p:cNvSpPr txBox="1"/>
          <p:nvPr/>
        </p:nvSpPr>
        <p:spPr>
          <a:xfrm>
            <a:off x="3409650" y="2655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passwd gsg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42" name="Google Shape;442;p51"/>
          <p:cNvSpPr txBox="1"/>
          <p:nvPr/>
        </p:nvSpPr>
        <p:spPr>
          <a:xfrm>
            <a:off x="363950" y="2670650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Assigning password to user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51"/>
          <p:cNvSpPr txBox="1"/>
          <p:nvPr/>
        </p:nvSpPr>
        <p:spPr>
          <a:xfrm>
            <a:off x="3389200" y="3283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userdel gsg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44" name="Google Shape;444;p51"/>
          <p:cNvSpPr txBox="1"/>
          <p:nvPr/>
        </p:nvSpPr>
        <p:spPr>
          <a:xfrm>
            <a:off x="440150" y="3286800"/>
            <a:ext cx="251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Removing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user: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51"/>
          <p:cNvSpPr txBox="1"/>
          <p:nvPr/>
        </p:nvSpPr>
        <p:spPr>
          <a:xfrm>
            <a:off x="3409650" y="3910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sudo usermod gsg -d /home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46" name="Google Shape;446;p51"/>
          <p:cNvSpPr txBox="1"/>
          <p:nvPr/>
        </p:nvSpPr>
        <p:spPr>
          <a:xfrm>
            <a:off x="402350" y="3902950"/>
            <a:ext cx="290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Modifying user: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1"/>
          <p:cNvSpPr txBox="1"/>
          <p:nvPr/>
        </p:nvSpPr>
        <p:spPr>
          <a:xfrm>
            <a:off x="3409650" y="44849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usermod -a -G group_name user_name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49" name="Google Shape;449;p51"/>
          <p:cNvSpPr txBox="1"/>
          <p:nvPr/>
        </p:nvSpPr>
        <p:spPr>
          <a:xfrm>
            <a:off x="402350" y="4477250"/>
            <a:ext cx="2903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Adding User to an existing group: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&amp;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2"/>
          <p:cNvSpPr txBox="1"/>
          <p:nvPr/>
        </p:nvSpPr>
        <p:spPr>
          <a:xfrm>
            <a:off x="3409650" y="2028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id gsg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56" name="Google Shape;456;p52"/>
          <p:cNvSpPr txBox="1"/>
          <p:nvPr/>
        </p:nvSpPr>
        <p:spPr>
          <a:xfrm>
            <a:off x="363950" y="2020450"/>
            <a:ext cx="3143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print real and effective user and group IDs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3409650" y="2655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whoami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58" name="Google Shape;458;p52"/>
          <p:cNvSpPr txBox="1"/>
          <p:nvPr/>
        </p:nvSpPr>
        <p:spPr>
          <a:xfrm>
            <a:off x="363950" y="2670650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print effective userid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52"/>
          <p:cNvSpPr txBox="1"/>
          <p:nvPr/>
        </p:nvSpPr>
        <p:spPr>
          <a:xfrm>
            <a:off x="3389200" y="3283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udo (-i)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60" name="Google Shape;460;p52"/>
          <p:cNvSpPr txBox="1"/>
          <p:nvPr/>
        </p:nvSpPr>
        <p:spPr>
          <a:xfrm>
            <a:off x="440150" y="3286800"/>
            <a:ext cx="2731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execute a command as another user: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52"/>
          <p:cNvSpPr txBox="1"/>
          <p:nvPr/>
        </p:nvSpPr>
        <p:spPr>
          <a:xfrm>
            <a:off x="3409650" y="3910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u gsg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62" name="Google Shape;462;p52"/>
          <p:cNvSpPr txBox="1"/>
          <p:nvPr/>
        </p:nvSpPr>
        <p:spPr>
          <a:xfrm>
            <a:off x="402350" y="3902950"/>
            <a:ext cx="290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Login as a different user: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</a:t>
            </a:r>
            <a:r>
              <a:rPr lang="en"/>
              <a:t>ns</a:t>
            </a:r>
            <a:endParaRPr/>
          </a:p>
        </p:txBody>
      </p:sp>
      <p:graphicFrame>
        <p:nvGraphicFramePr>
          <p:cNvPr id="468" name="Google Shape;468;p53"/>
          <p:cNvGraphicFramePr/>
          <p:nvPr/>
        </p:nvGraphicFramePr>
        <p:xfrm>
          <a:off x="344275" y="2210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{A2201CE5-69EC-442F-8AA2-DAA071AE80F5}</a:tableStyleId>
              </a:tblPr>
              <a:tblGrid>
                <a:gridCol w="1732950"/>
                <a:gridCol w="3217550"/>
                <a:gridCol w="3504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 Permission Type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File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	Directory 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Read	 (r)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view the content of file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view the content of directory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Write (w)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write content in file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make new file or directory in directory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Execute (x)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execute the content of file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navigate through the directory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4"/>
          <p:cNvSpPr txBox="1"/>
          <p:nvPr/>
        </p:nvSpPr>
        <p:spPr>
          <a:xfrm>
            <a:off x="604471" y="2023751"/>
            <a:ext cx="481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List directory content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54"/>
          <p:cNvSpPr txBox="1"/>
          <p:nvPr/>
        </p:nvSpPr>
        <p:spPr>
          <a:xfrm>
            <a:off x="814125" y="3189525"/>
            <a:ext cx="5202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Each object has three permission levels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User (owner).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Group (owner).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Others.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54"/>
          <p:cNvSpPr txBox="1"/>
          <p:nvPr/>
        </p:nvSpPr>
        <p:spPr>
          <a:xfrm>
            <a:off x="814125" y="2538088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ls -lh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477" name="Google Shape;4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825" y="1593839"/>
            <a:ext cx="3365550" cy="2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5"/>
          <p:cNvSpPr txBox="1"/>
          <p:nvPr/>
        </p:nvSpPr>
        <p:spPr>
          <a:xfrm>
            <a:off x="604471" y="2023751"/>
            <a:ext cx="481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olumns representation 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4" name="Google Shape;484;p55"/>
          <p:cNvPicPr preferRelativeResize="0"/>
          <p:nvPr/>
        </p:nvPicPr>
        <p:blipFill rotWithShape="1">
          <a:blip r:embed="rId3">
            <a:alphaModFix/>
          </a:blip>
          <a:srcRect b="0" l="0" r="0" t="42209"/>
          <a:stretch/>
        </p:blipFill>
        <p:spPr>
          <a:xfrm>
            <a:off x="481162" y="2591649"/>
            <a:ext cx="8181673" cy="13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267025" y="927775"/>
            <a:ext cx="42510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 From Windows to Linux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225" y="2023675"/>
            <a:ext cx="5123750" cy="25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endParaRPr/>
          </a:p>
        </p:txBody>
      </p:sp>
      <p:sp>
        <p:nvSpPr>
          <p:cNvPr id="490" name="Google Shape;490;p56"/>
          <p:cNvSpPr txBox="1"/>
          <p:nvPr/>
        </p:nvSpPr>
        <p:spPr>
          <a:xfrm>
            <a:off x="604475" y="2023750"/>
            <a:ext cx="5200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file/directory owner and group is assigned based on the user who created the file/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directory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56"/>
          <p:cNvSpPr txBox="1"/>
          <p:nvPr/>
        </p:nvSpPr>
        <p:spPr>
          <a:xfrm>
            <a:off x="1003825" y="2798438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ouch test.txt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92" name="Google Shape;492;p56"/>
          <p:cNvSpPr txBox="1"/>
          <p:nvPr/>
        </p:nvSpPr>
        <p:spPr>
          <a:xfrm>
            <a:off x="1003825" y="3508688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sudo touch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test.txt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93" name="Google Shape;493;p56"/>
          <p:cNvSpPr txBox="1"/>
          <p:nvPr/>
        </p:nvSpPr>
        <p:spPr>
          <a:xfrm>
            <a:off x="1003825" y="4352838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sudo -u gsg touch test.txt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7"/>
          <p:cNvSpPr txBox="1"/>
          <p:nvPr/>
        </p:nvSpPr>
        <p:spPr>
          <a:xfrm>
            <a:off x="1003825" y="2381250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chmod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#{who}#{what}#{which}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00" name="Google Shape;500;p57"/>
          <p:cNvSpPr txBox="1"/>
          <p:nvPr/>
        </p:nvSpPr>
        <p:spPr>
          <a:xfrm>
            <a:off x="1003825" y="2865000"/>
            <a:ext cx="64962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“who” values we can use are: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u: User, meaning the owner of the file.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g: Group, meaning members of the group the file belongs to.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o: Others, meaning people not governed by the u and g permissions.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a: All, meaning all of the above.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57"/>
          <p:cNvSpPr txBox="1"/>
          <p:nvPr/>
        </p:nvSpPr>
        <p:spPr>
          <a:xfrm>
            <a:off x="526050" y="1909800"/>
            <a:ext cx="809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change the permissions of a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file/directory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using the following command: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8"/>
          <p:cNvSpPr txBox="1"/>
          <p:nvPr/>
        </p:nvSpPr>
        <p:spPr>
          <a:xfrm>
            <a:off x="1003825" y="2381250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chmod #{who}#{what}#{which}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08" name="Google Shape;508;p58"/>
          <p:cNvSpPr txBox="1"/>
          <p:nvPr/>
        </p:nvSpPr>
        <p:spPr>
          <a:xfrm>
            <a:off x="925725" y="3110450"/>
            <a:ext cx="6496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“what” values we can use are: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–: Minus sign. Removes the permission.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+: Plus sign. Grants the permission.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=: Equals sign. Set a permission and remove others.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58"/>
          <p:cNvSpPr txBox="1"/>
          <p:nvPr/>
        </p:nvSpPr>
        <p:spPr>
          <a:xfrm>
            <a:off x="526050" y="1909800"/>
            <a:ext cx="809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change the permissions of a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file/directory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using the following command: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9"/>
          <p:cNvSpPr txBox="1"/>
          <p:nvPr/>
        </p:nvSpPr>
        <p:spPr>
          <a:xfrm>
            <a:off x="1003825" y="2381250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chmod #{who}#{what}#{which}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16" name="Google Shape;516;p59"/>
          <p:cNvSpPr txBox="1"/>
          <p:nvPr/>
        </p:nvSpPr>
        <p:spPr>
          <a:xfrm>
            <a:off x="925725" y="3110450"/>
            <a:ext cx="6496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“which ” values we can use are: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r:  The read permission.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w: The write permission.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x: The execute permission.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59"/>
          <p:cNvSpPr txBox="1"/>
          <p:nvPr/>
        </p:nvSpPr>
        <p:spPr>
          <a:xfrm>
            <a:off x="526050" y="1909800"/>
            <a:ext cx="809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change the permissions of a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file/directory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using the following command: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13" y="2063875"/>
            <a:ext cx="6120776" cy="2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1"/>
          <p:cNvSpPr txBox="1"/>
          <p:nvPr/>
        </p:nvSpPr>
        <p:spPr>
          <a:xfrm>
            <a:off x="1003825" y="2381250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chown user file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list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30" name="Google Shape;530;p61"/>
          <p:cNvSpPr txBox="1"/>
          <p:nvPr/>
        </p:nvSpPr>
        <p:spPr>
          <a:xfrm>
            <a:off x="526050" y="1909800"/>
            <a:ext cx="809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change the owner of a file/directory using the following command: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61"/>
          <p:cNvSpPr txBox="1"/>
          <p:nvPr/>
        </p:nvSpPr>
        <p:spPr>
          <a:xfrm>
            <a:off x="949850" y="3780300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chgrp group filelist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32" name="Google Shape;532;p61"/>
          <p:cNvSpPr txBox="1"/>
          <p:nvPr/>
        </p:nvSpPr>
        <p:spPr>
          <a:xfrm>
            <a:off x="472075" y="3308850"/>
            <a:ext cx="809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can change the group of a file/directory using the following command: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2"/>
          <p:cNvSpPr txBox="1"/>
          <p:nvPr/>
        </p:nvSpPr>
        <p:spPr>
          <a:xfrm>
            <a:off x="3380800" y="2655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cho ‘sample text’ &gt; test.txt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39" name="Google Shape;539;p62"/>
          <p:cNvSpPr txBox="1"/>
          <p:nvPr/>
        </p:nvSpPr>
        <p:spPr>
          <a:xfrm>
            <a:off x="621475" y="2039725"/>
            <a:ext cx="31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Redirect stdout to file 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62"/>
          <p:cNvSpPr txBox="1"/>
          <p:nvPr/>
        </p:nvSpPr>
        <p:spPr>
          <a:xfrm>
            <a:off x="545725" y="2647950"/>
            <a:ext cx="329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Replace content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62"/>
          <p:cNvSpPr txBox="1"/>
          <p:nvPr/>
        </p:nvSpPr>
        <p:spPr>
          <a:xfrm>
            <a:off x="3380800" y="33593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‘sample text’ &gt;&gt; test.txt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42" name="Google Shape;542;p62"/>
          <p:cNvSpPr txBox="1"/>
          <p:nvPr/>
        </p:nvSpPr>
        <p:spPr>
          <a:xfrm>
            <a:off x="545275" y="3351650"/>
            <a:ext cx="329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Append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content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404" y="1071525"/>
            <a:ext cx="4694672" cy="37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3"/>
          <p:cNvSpPr txBox="1"/>
          <p:nvPr/>
        </p:nvSpPr>
        <p:spPr>
          <a:xfrm>
            <a:off x="386250" y="2344000"/>
            <a:ext cx="3143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Nano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Vim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Emacs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4"/>
          <p:cNvSpPr txBox="1"/>
          <p:nvPr/>
        </p:nvSpPr>
        <p:spPr>
          <a:xfrm>
            <a:off x="583725" y="2571750"/>
            <a:ext cx="4294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Vim is a free and open-source, screen-based text editor program for Unix.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5" name="Google Shape;5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900" y="1361475"/>
            <a:ext cx="1066525" cy="10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571" y="1093850"/>
            <a:ext cx="3374950" cy="29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4"/>
          <p:cNvSpPr txBox="1"/>
          <p:nvPr/>
        </p:nvSpPr>
        <p:spPr>
          <a:xfrm>
            <a:off x="5672050" y="41711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500" u="sng">
                <a:solidFill>
                  <a:schemeClr val="hlink"/>
                </a:solidFill>
                <a:hlinkClick r:id="rId5"/>
              </a:rPr>
              <a:t>How do I exit the Vim editor?</a:t>
            </a:r>
            <a:endParaRPr b="1" sz="1500" u="sng">
              <a:solidFill>
                <a:schemeClr val="hlink"/>
              </a:solidFill>
            </a:endParaRPr>
          </a:p>
        </p:txBody>
      </p:sp>
      <p:sp>
        <p:nvSpPr>
          <p:cNvPr id="558" name="Google Shape;558;p64"/>
          <p:cNvSpPr txBox="1"/>
          <p:nvPr/>
        </p:nvSpPr>
        <p:spPr>
          <a:xfrm>
            <a:off x="669425" y="3391750"/>
            <a:ext cx="19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VIM Adventures</a:t>
            </a:r>
            <a:endParaRPr b="1" u="sng">
              <a:solidFill>
                <a:schemeClr val="hlink"/>
              </a:solidFill>
              <a:latin typeface="Lato"/>
              <a:ea typeface="Lato"/>
              <a:cs typeface="Lato"/>
              <a:sym typeface="Lato"/>
              <a:hlinkClick r:id="rId7"/>
            </a:endParaRPr>
          </a:p>
        </p:txBody>
      </p:sp>
      <p:sp>
        <p:nvSpPr>
          <p:cNvPr id="559" name="Google Shape;559;p64"/>
          <p:cNvSpPr txBox="1"/>
          <p:nvPr/>
        </p:nvSpPr>
        <p:spPr>
          <a:xfrm>
            <a:off x="669425" y="3930950"/>
            <a:ext cx="19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Basic Vim commands</a:t>
            </a:r>
            <a:endParaRPr b="1" u="sng">
              <a:solidFill>
                <a:schemeClr val="hlink"/>
              </a:solidFill>
              <a:latin typeface="Lato"/>
              <a:ea typeface="Lato"/>
              <a:cs typeface="Lato"/>
              <a:sym typeface="Lato"/>
              <a:hlinkClick r:id="rId9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5"/>
          <p:cNvSpPr txBox="1"/>
          <p:nvPr/>
        </p:nvSpPr>
        <p:spPr>
          <a:xfrm>
            <a:off x="729450" y="2143950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process: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simple terms, is an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nstance of a running program.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p65"/>
          <p:cNvSpPr txBox="1"/>
          <p:nvPr/>
        </p:nvSpPr>
        <p:spPr>
          <a:xfrm>
            <a:off x="729450" y="2727350"/>
            <a:ext cx="520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operating system tracks processes through a five-digit ID number known as the pid or the process ID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65"/>
          <p:cNvSpPr txBox="1"/>
          <p:nvPr/>
        </p:nvSpPr>
        <p:spPr>
          <a:xfrm>
            <a:off x="729450" y="3396125"/>
            <a:ext cx="52026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There are 2 ways to run a process: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Foreground Processes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Background Processes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 From Windows to Linux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7893" l="1637" r="1463" t="0"/>
          <a:stretch/>
        </p:blipFill>
        <p:spPr>
          <a:xfrm>
            <a:off x="4452550" y="1740250"/>
            <a:ext cx="4406726" cy="23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350" y="3088139"/>
            <a:ext cx="905825" cy="9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4000" y="3032550"/>
            <a:ext cx="1808000" cy="10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267025" y="2126850"/>
            <a:ext cx="39702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Dual Booting:</a:t>
            </a:r>
            <a:r>
              <a:rPr lang="en"/>
              <a:t> Is when you run two operating systems on one computer at the same time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6"/>
          <p:cNvSpPr txBox="1"/>
          <p:nvPr/>
        </p:nvSpPr>
        <p:spPr>
          <a:xfrm>
            <a:off x="729450" y="2143950"/>
            <a:ext cx="52026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Foreground Processes: 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By default, every process that you start runs in the foreground. It gets its input from the keyboard and sends its output to the screen.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66"/>
          <p:cNvSpPr txBox="1"/>
          <p:nvPr/>
        </p:nvSpPr>
        <p:spPr>
          <a:xfrm>
            <a:off x="729450" y="3207275"/>
            <a:ext cx="520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While a program is running in the foreground and is time-consuming, no other commands can be run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66"/>
          <p:cNvSpPr txBox="1"/>
          <p:nvPr/>
        </p:nvSpPr>
        <p:spPr>
          <a:xfrm>
            <a:off x="908100" y="3869175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rev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7"/>
          <p:cNvSpPr txBox="1"/>
          <p:nvPr/>
        </p:nvSpPr>
        <p:spPr>
          <a:xfrm>
            <a:off x="729450" y="2143950"/>
            <a:ext cx="52026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Background Processes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background process runs without being connected to your keyboard.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67"/>
          <p:cNvSpPr txBox="1"/>
          <p:nvPr/>
        </p:nvSpPr>
        <p:spPr>
          <a:xfrm>
            <a:off x="729450" y="2929550"/>
            <a:ext cx="520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simplest way to start a background process is to add an ampersand (&amp;) at the end of the command.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67"/>
          <p:cNvSpPr txBox="1"/>
          <p:nvPr/>
        </p:nvSpPr>
        <p:spPr>
          <a:xfrm>
            <a:off x="908100" y="3869175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sudo apt install oneko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84" name="Google Shape;584;p67"/>
          <p:cNvSpPr txBox="1"/>
          <p:nvPr/>
        </p:nvSpPr>
        <p:spPr>
          <a:xfrm>
            <a:off x="908100" y="4454825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oneko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8"/>
          <p:cNvSpPr txBox="1"/>
          <p:nvPr>
            <p:ph type="title"/>
          </p:nvPr>
        </p:nvSpPr>
        <p:spPr>
          <a:xfrm>
            <a:off x="729450" y="124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90" name="Google Shape;590;p68"/>
          <p:cNvGraphicFramePr/>
          <p:nvPr/>
        </p:nvGraphicFramePr>
        <p:xfrm>
          <a:off x="777038" y="28272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{A2201CE5-69EC-442F-8AA2-DAA071AE80F5}</a:tableStyleId>
              </a:tblPr>
              <a:tblGrid>
                <a:gridCol w="2805250"/>
                <a:gridCol w="5208450"/>
              </a:tblGrid>
              <a:tr h="36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 Permission Type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File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6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Shows information about all users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Shows information about processes without terminals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Shows additional information like -f option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Displays extended information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91" name="Google Shape;591;p68"/>
          <p:cNvSpPr txBox="1"/>
          <p:nvPr/>
        </p:nvSpPr>
        <p:spPr>
          <a:xfrm>
            <a:off x="777050" y="1853838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 list running process: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68"/>
          <p:cNvSpPr txBox="1"/>
          <p:nvPr/>
        </p:nvSpPr>
        <p:spPr>
          <a:xfrm>
            <a:off x="2053338" y="2269325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ps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9"/>
          <p:cNvSpPr txBox="1"/>
          <p:nvPr/>
        </p:nvSpPr>
        <p:spPr>
          <a:xfrm>
            <a:off x="729450" y="2010650"/>
            <a:ext cx="52026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signal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is a notification that you send to a program. It's up to the program to understand what to do with that.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69"/>
          <p:cNvSpPr txBox="1"/>
          <p:nvPr/>
        </p:nvSpPr>
        <p:spPr>
          <a:xfrm>
            <a:off x="729450" y="2853350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CTRL + C – SIGINT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Interrupt what it's doing and stop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69"/>
          <p:cNvSpPr txBox="1"/>
          <p:nvPr/>
        </p:nvSpPr>
        <p:spPr>
          <a:xfrm>
            <a:off x="2275488" y="3805063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k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ill Pid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01" name="Google Shape;601;p69"/>
          <p:cNvSpPr txBox="1"/>
          <p:nvPr/>
        </p:nvSpPr>
        <p:spPr>
          <a:xfrm>
            <a:off x="729450" y="3289275"/>
            <a:ext cx="647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CTRL + D – SIGQUIT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Similar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the prev one (not all programs will respond to)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69"/>
          <p:cNvSpPr txBox="1"/>
          <p:nvPr/>
        </p:nvSpPr>
        <p:spPr>
          <a:xfrm>
            <a:off x="729450" y="3805075"/>
            <a:ext cx="154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SIGTERM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69"/>
          <p:cNvSpPr txBox="1"/>
          <p:nvPr/>
        </p:nvSpPr>
        <p:spPr>
          <a:xfrm>
            <a:off x="2275488" y="4325050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kill -9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Pid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04" name="Google Shape;604;p69"/>
          <p:cNvSpPr txBox="1"/>
          <p:nvPr/>
        </p:nvSpPr>
        <p:spPr>
          <a:xfrm>
            <a:off x="729446" y="4325050"/>
            <a:ext cx="154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SIGKILL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0"/>
          <p:cNvSpPr txBox="1"/>
          <p:nvPr/>
        </p:nvSpPr>
        <p:spPr>
          <a:xfrm>
            <a:off x="729450" y="1934450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 list all the Signals available on the system: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70"/>
          <p:cNvSpPr txBox="1"/>
          <p:nvPr/>
        </p:nvSpPr>
        <p:spPr>
          <a:xfrm>
            <a:off x="729450" y="3032700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 list running process: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70"/>
          <p:cNvSpPr txBox="1"/>
          <p:nvPr/>
        </p:nvSpPr>
        <p:spPr>
          <a:xfrm>
            <a:off x="2005738" y="352438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ps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13" name="Google Shape;613;p70"/>
          <p:cNvSpPr txBox="1"/>
          <p:nvPr/>
        </p:nvSpPr>
        <p:spPr>
          <a:xfrm>
            <a:off x="2005738" y="242613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kill -l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774" y="3708704"/>
            <a:ext cx="3293948" cy="11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950" y="1639175"/>
            <a:ext cx="1910600" cy="16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300" y="2092322"/>
            <a:ext cx="2512251" cy="9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1"/>
          <p:cNvSpPr txBox="1"/>
          <p:nvPr/>
        </p:nvSpPr>
        <p:spPr>
          <a:xfrm>
            <a:off x="575475" y="2131500"/>
            <a:ext cx="37023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Service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essentially a process, running in the background and managed/provisioned by systemd.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71"/>
          <p:cNvSpPr txBox="1"/>
          <p:nvPr/>
        </p:nvSpPr>
        <p:spPr>
          <a:xfrm>
            <a:off x="640600" y="3189500"/>
            <a:ext cx="37023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systemd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which is the system and service manager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71"/>
          <p:cNvSpPr txBox="1"/>
          <p:nvPr/>
        </p:nvSpPr>
        <p:spPr>
          <a:xfrm>
            <a:off x="640600" y="4123175"/>
            <a:ext cx="37023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systemctl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command line tool to interact with systemd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2"/>
          <p:cNvSpPr txBox="1"/>
          <p:nvPr/>
        </p:nvSpPr>
        <p:spPr>
          <a:xfrm>
            <a:off x="729450" y="1934450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 list devices, mount points, namespaces, and services.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72"/>
          <p:cNvSpPr txBox="1"/>
          <p:nvPr/>
        </p:nvSpPr>
        <p:spPr>
          <a:xfrm>
            <a:off x="729450" y="3032700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 list all services: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72"/>
          <p:cNvSpPr txBox="1"/>
          <p:nvPr/>
        </p:nvSpPr>
        <p:spPr>
          <a:xfrm>
            <a:off x="2005738" y="352438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ystemctl 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list-units --type=service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33" name="Google Shape;633;p72"/>
          <p:cNvSpPr txBox="1"/>
          <p:nvPr/>
        </p:nvSpPr>
        <p:spPr>
          <a:xfrm>
            <a:off x="2005738" y="242613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systemctl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774" y="3708704"/>
            <a:ext cx="3293948" cy="11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950" y="1639175"/>
            <a:ext cx="1910600" cy="16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300" y="2092322"/>
            <a:ext cx="2512251" cy="9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3"/>
          <p:cNvSpPr txBox="1"/>
          <p:nvPr/>
        </p:nvSpPr>
        <p:spPr>
          <a:xfrm>
            <a:off x="575475" y="2131500"/>
            <a:ext cx="370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Unit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Name of the Service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73"/>
          <p:cNvSpPr txBox="1"/>
          <p:nvPr/>
        </p:nvSpPr>
        <p:spPr>
          <a:xfrm>
            <a:off x="539975" y="2787275"/>
            <a:ext cx="370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LOAD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means systemd knows about it.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73"/>
          <p:cNvSpPr txBox="1"/>
          <p:nvPr/>
        </p:nvSpPr>
        <p:spPr>
          <a:xfrm>
            <a:off x="539975" y="3443050"/>
            <a:ext cx="370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ACTIVE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means systemd ran it successfully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74"/>
          <p:cNvSpPr txBox="1"/>
          <p:nvPr/>
        </p:nvSpPr>
        <p:spPr>
          <a:xfrm>
            <a:off x="729450" y="1934450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Show the Status of a certain service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74"/>
          <p:cNvSpPr txBox="1"/>
          <p:nvPr/>
        </p:nvSpPr>
        <p:spPr>
          <a:xfrm>
            <a:off x="729450" y="3032700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Start/Stop services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74"/>
          <p:cNvSpPr txBox="1"/>
          <p:nvPr/>
        </p:nvSpPr>
        <p:spPr>
          <a:xfrm>
            <a:off x="2005738" y="352438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systemctl start/stop SERVICE_NAME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53" name="Google Shape;653;p74"/>
          <p:cNvSpPr txBox="1"/>
          <p:nvPr/>
        </p:nvSpPr>
        <p:spPr>
          <a:xfrm>
            <a:off x="2005738" y="242613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systemctl status SERVICE_NAME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5"/>
          <p:cNvSpPr txBox="1"/>
          <p:nvPr/>
        </p:nvSpPr>
        <p:spPr>
          <a:xfrm>
            <a:off x="729450" y="1934450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Enable or Disable the services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75"/>
          <p:cNvSpPr txBox="1"/>
          <p:nvPr/>
        </p:nvSpPr>
        <p:spPr>
          <a:xfrm>
            <a:off x="729450" y="3032700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Start/Stop services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75"/>
          <p:cNvSpPr txBox="1"/>
          <p:nvPr/>
        </p:nvSpPr>
        <p:spPr>
          <a:xfrm>
            <a:off x="2005738" y="352438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systemctl start/stop SERVICE_NAME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62" name="Google Shape;662;p75"/>
          <p:cNvSpPr txBox="1"/>
          <p:nvPr/>
        </p:nvSpPr>
        <p:spPr>
          <a:xfrm>
            <a:off x="2005738" y="242613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systemctl enable/disable SERVICE_NAME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1204200" y="1704175"/>
            <a:ext cx="6735600" cy="15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900">
                <a:solidFill>
                  <a:srgbClr val="333333"/>
                </a:solidFill>
                <a:latin typeface="Caveat"/>
                <a:ea typeface="Caveat"/>
                <a:cs typeface="Caveat"/>
                <a:sym typeface="Caveat"/>
              </a:rPr>
              <a:t> “ Linux shows no mercy to the first time installer ”</a:t>
            </a:r>
            <a:endParaRPr b="1" sz="2900">
              <a:solidFill>
                <a:srgbClr val="33333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6"/>
          <p:cNvSpPr txBox="1"/>
          <p:nvPr>
            <p:ph idx="1" type="body"/>
          </p:nvPr>
        </p:nvSpPr>
        <p:spPr>
          <a:xfrm>
            <a:off x="1204200" y="2259625"/>
            <a:ext cx="6735600" cy="15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900">
                <a:solidFill>
                  <a:srgbClr val="333333"/>
                </a:solidFill>
                <a:latin typeface="Caveat"/>
                <a:ea typeface="Caveat"/>
                <a:cs typeface="Caveat"/>
                <a:sym typeface="Caveat"/>
              </a:rPr>
              <a:t> “ </a:t>
            </a:r>
            <a:r>
              <a:rPr b="1" lang="en" sz="2900">
                <a:solidFill>
                  <a:srgbClr val="333333"/>
                </a:solidFill>
                <a:latin typeface="Caveat"/>
                <a:ea typeface="Caveat"/>
                <a:cs typeface="Caveat"/>
                <a:sym typeface="Caveat"/>
              </a:rPr>
              <a:t>Expect the output of every program to become the input to another</a:t>
            </a:r>
            <a:r>
              <a:rPr b="1" lang="en" sz="2900">
                <a:solidFill>
                  <a:srgbClr val="333333"/>
                </a:solidFill>
                <a:latin typeface="Caveat"/>
                <a:ea typeface="Caveat"/>
                <a:cs typeface="Caveat"/>
                <a:sym typeface="Caveat"/>
              </a:rPr>
              <a:t>”</a:t>
            </a:r>
            <a:endParaRPr b="1" sz="2900">
              <a:solidFill>
                <a:srgbClr val="33333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7"/>
          <p:cNvSpPr txBox="1"/>
          <p:nvPr/>
        </p:nvSpPr>
        <p:spPr>
          <a:xfrm>
            <a:off x="729450" y="1934450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Transfer of standard output to some other destination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77"/>
          <p:cNvSpPr txBox="1"/>
          <p:nvPr/>
        </p:nvSpPr>
        <p:spPr>
          <a:xfrm>
            <a:off x="2005738" y="257173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first_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ommand | second_command 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78" name="Google Shape;678;p77"/>
          <p:cNvSpPr txBox="1"/>
          <p:nvPr/>
        </p:nvSpPr>
        <p:spPr>
          <a:xfrm>
            <a:off x="2005738" y="339863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ls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| lolcat 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78"/>
          <p:cNvSpPr txBox="1"/>
          <p:nvPr/>
        </p:nvSpPr>
        <p:spPr>
          <a:xfrm>
            <a:off x="475938" y="2489113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sudo apt install cowsay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86" name="Google Shape;686;p78"/>
          <p:cNvSpPr txBox="1"/>
          <p:nvPr/>
        </p:nvSpPr>
        <p:spPr>
          <a:xfrm>
            <a:off x="475938" y="3316013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sudo apt install fortune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87" name="Google Shape;687;p78"/>
          <p:cNvSpPr txBox="1"/>
          <p:nvPr/>
        </p:nvSpPr>
        <p:spPr>
          <a:xfrm>
            <a:off x="5665625" y="2055150"/>
            <a:ext cx="2577900" cy="2047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 Questionable day.       \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                         |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\ Ask somebody something. /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\   ^__^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\  (oo)\_______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(__)\       )\/\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||----w |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||     ||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rep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79"/>
          <p:cNvSpPr txBox="1"/>
          <p:nvPr/>
        </p:nvSpPr>
        <p:spPr>
          <a:xfrm>
            <a:off x="729450" y="1934450"/>
            <a:ext cx="52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Globally search for a regular expression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79"/>
          <p:cNvSpPr txBox="1"/>
          <p:nvPr/>
        </p:nvSpPr>
        <p:spPr>
          <a:xfrm>
            <a:off x="2005738" y="257173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g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rep pattern file(s)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96" name="Google Shape;696;p79"/>
          <p:cNvSpPr txBox="1"/>
          <p:nvPr/>
        </p:nvSpPr>
        <p:spPr>
          <a:xfrm>
            <a:off x="2005738" y="339863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istory | grep cowsay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lang="en"/>
              <a:t>Management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0"/>
          <p:cNvSpPr txBox="1"/>
          <p:nvPr>
            <p:ph idx="1" type="body"/>
          </p:nvPr>
        </p:nvSpPr>
        <p:spPr>
          <a:xfrm>
            <a:off x="544300" y="2496600"/>
            <a:ext cx="43020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Package manager: </a:t>
            </a:r>
            <a:r>
              <a:rPr lang="en"/>
              <a:t> is </a:t>
            </a:r>
            <a:r>
              <a:rPr lang="en"/>
              <a:t>a collection of software tools that automates the process of installing, upgrading, configuring, and removing computer programs for a computer's operating system in a consistent manner.</a:t>
            </a:r>
            <a:endParaRPr/>
          </a:p>
        </p:txBody>
      </p:sp>
      <p:pic>
        <p:nvPicPr>
          <p:cNvPr id="704" name="Google Shape;7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500" y="2685863"/>
            <a:ext cx="2261050" cy="6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413" y="3843455"/>
            <a:ext cx="2261050" cy="104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5900" y="947121"/>
            <a:ext cx="2028474" cy="11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7900" y="3753851"/>
            <a:ext cx="1226847" cy="12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1"/>
          <p:cNvSpPr txBox="1"/>
          <p:nvPr>
            <p:ph idx="1" type="body"/>
          </p:nvPr>
        </p:nvSpPr>
        <p:spPr>
          <a:xfrm>
            <a:off x="729450" y="2089200"/>
            <a:ext cx="68238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apt</a:t>
            </a:r>
            <a:r>
              <a:rPr b="1" lang="en" sz="1400"/>
              <a:t>: </a:t>
            </a:r>
            <a:r>
              <a:rPr lang="en"/>
              <a:t> is a collection of software tools that automates the process of installing, upgrading, configuring, and removing computer programs for a computer's operating system in a consistent manner.</a:t>
            </a:r>
            <a:endParaRPr/>
          </a:p>
        </p:txBody>
      </p:sp>
      <p:sp>
        <p:nvSpPr>
          <p:cNvPr id="714" name="Google Shape;714;p81"/>
          <p:cNvSpPr txBox="1"/>
          <p:nvPr/>
        </p:nvSpPr>
        <p:spPr>
          <a:xfrm>
            <a:off x="729450" y="2929550"/>
            <a:ext cx="5202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APT package index is basically a database that holds records of available packages from the repositories enabled in your system.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81"/>
          <p:cNvSpPr txBox="1"/>
          <p:nvPr/>
        </p:nvSpPr>
        <p:spPr>
          <a:xfrm>
            <a:off x="1086738" y="4187363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cat /etc/apt/sources. list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2"/>
          <p:cNvSpPr/>
          <p:nvPr/>
        </p:nvSpPr>
        <p:spPr>
          <a:xfrm>
            <a:off x="422750" y="1417725"/>
            <a:ext cx="3174000" cy="23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PC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ources.list =&gt; a, b</a:t>
            </a:r>
            <a:b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b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Apt update</a:t>
            </a:r>
            <a:b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 =&gt; lolcat 1.5.1</a:t>
            </a:r>
            <a:b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B =&gt; cowsay 1.4.3 </a:t>
            </a:r>
            <a:b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b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Apt install lolcat</a:t>
            </a:r>
            <a:b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Lolcat =&gt; 1.5.0</a:t>
            </a:r>
            <a:b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b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b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endParaRPr/>
          </a:p>
        </p:txBody>
      </p:sp>
      <p:sp>
        <p:nvSpPr>
          <p:cNvPr id="721" name="Google Shape;721;p82"/>
          <p:cNvSpPr/>
          <p:nvPr/>
        </p:nvSpPr>
        <p:spPr>
          <a:xfrm>
            <a:off x="5926750" y="752450"/>
            <a:ext cx="1770300" cy="11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br>
              <a:rPr lang="en"/>
            </a:br>
            <a:r>
              <a:rPr lang="en"/>
              <a:t>Lolcat =&gt; 1.5.1</a:t>
            </a:r>
            <a:endParaRPr/>
          </a:p>
        </p:txBody>
      </p:sp>
      <p:sp>
        <p:nvSpPr>
          <p:cNvPr id="722" name="Google Shape;722;p82"/>
          <p:cNvSpPr/>
          <p:nvPr/>
        </p:nvSpPr>
        <p:spPr>
          <a:xfrm>
            <a:off x="6184650" y="2320400"/>
            <a:ext cx="1770300" cy="11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br>
              <a:rPr lang="en"/>
            </a:br>
            <a:r>
              <a:rPr lang="en"/>
              <a:t>Cowsay =&gt;1.4.3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ebugging issues:</a:t>
            </a:r>
            <a:endParaRPr/>
          </a:p>
        </p:txBody>
      </p:sp>
      <p:sp>
        <p:nvSpPr>
          <p:cNvPr id="728" name="Google Shape;728;p83"/>
          <p:cNvSpPr txBox="1"/>
          <p:nvPr/>
        </p:nvSpPr>
        <p:spPr>
          <a:xfrm>
            <a:off x="1261688" y="2571738"/>
            <a:ext cx="4845300" cy="16908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sudo add-apt-repository main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sudo add-apt-repository universe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sudo add-apt-repository restricted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sudo add-apt-repository multiverse 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4"/>
          <p:cNvSpPr txBox="1"/>
          <p:nvPr/>
        </p:nvSpPr>
        <p:spPr>
          <a:xfrm>
            <a:off x="3409650" y="2028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apt update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35" name="Google Shape;735;p84"/>
          <p:cNvSpPr txBox="1"/>
          <p:nvPr/>
        </p:nvSpPr>
        <p:spPr>
          <a:xfrm>
            <a:off x="363950" y="2020450"/>
            <a:ext cx="31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Updating package index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84"/>
          <p:cNvSpPr txBox="1"/>
          <p:nvPr/>
        </p:nvSpPr>
        <p:spPr>
          <a:xfrm>
            <a:off x="3409650" y="2655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apt upgrade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37" name="Google Shape;737;p84"/>
          <p:cNvSpPr txBox="1"/>
          <p:nvPr/>
        </p:nvSpPr>
        <p:spPr>
          <a:xfrm>
            <a:off x="363950" y="2670650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Upgrading packages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8" name="Google Shape;738;p84"/>
          <p:cNvSpPr txBox="1"/>
          <p:nvPr/>
        </p:nvSpPr>
        <p:spPr>
          <a:xfrm>
            <a:off x="3418800" y="34210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apt install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39" name="Google Shape;739;p84"/>
          <p:cNvSpPr txBox="1"/>
          <p:nvPr/>
        </p:nvSpPr>
        <p:spPr>
          <a:xfrm>
            <a:off x="449300" y="3436075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Installing packages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0" name="Google Shape;740;p84"/>
          <p:cNvSpPr txBox="1"/>
          <p:nvPr/>
        </p:nvSpPr>
        <p:spPr>
          <a:xfrm>
            <a:off x="3427950" y="41481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apt remove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41" name="Google Shape;741;p84"/>
          <p:cNvSpPr txBox="1"/>
          <p:nvPr/>
        </p:nvSpPr>
        <p:spPr>
          <a:xfrm>
            <a:off x="458450" y="4163175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Removing Packages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5"/>
          <p:cNvSpPr txBox="1"/>
          <p:nvPr/>
        </p:nvSpPr>
        <p:spPr>
          <a:xfrm>
            <a:off x="3409650" y="20281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apt autoremove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48" name="Google Shape;748;p85"/>
          <p:cNvSpPr txBox="1"/>
          <p:nvPr/>
        </p:nvSpPr>
        <p:spPr>
          <a:xfrm>
            <a:off x="363950" y="2020450"/>
            <a:ext cx="31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Remove Unused Packages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9" name="Google Shape;749;p85"/>
          <p:cNvSpPr txBox="1"/>
          <p:nvPr/>
        </p:nvSpPr>
        <p:spPr>
          <a:xfrm>
            <a:off x="3409650" y="26556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apt list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50" name="Google Shape;750;p85"/>
          <p:cNvSpPr txBox="1"/>
          <p:nvPr/>
        </p:nvSpPr>
        <p:spPr>
          <a:xfrm>
            <a:off x="363950" y="2670650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Listing Packages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1" name="Google Shape;751;p85"/>
          <p:cNvSpPr txBox="1"/>
          <p:nvPr/>
        </p:nvSpPr>
        <p:spPr>
          <a:xfrm>
            <a:off x="3418800" y="34210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apt show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52" name="Google Shape;752;p85"/>
          <p:cNvSpPr txBox="1"/>
          <p:nvPr/>
        </p:nvSpPr>
        <p:spPr>
          <a:xfrm>
            <a:off x="449300" y="3436075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Package Information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85"/>
          <p:cNvSpPr txBox="1"/>
          <p:nvPr/>
        </p:nvSpPr>
        <p:spPr>
          <a:xfrm>
            <a:off x="3427950" y="41481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apt search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54" name="Google Shape;754;p85"/>
          <p:cNvSpPr txBox="1"/>
          <p:nvPr/>
        </p:nvSpPr>
        <p:spPr>
          <a:xfrm>
            <a:off x="458450" y="4163175"/>
            <a:ext cx="298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Searching Packages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231900" y="1325675"/>
            <a:ext cx="387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575" y="3912725"/>
            <a:ext cx="980125" cy="9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175" y="3912713"/>
            <a:ext cx="980125" cy="9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267025" y="2126850"/>
            <a:ext cx="48132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H</a:t>
            </a:r>
            <a:r>
              <a:rPr b="1" lang="en" sz="1400"/>
              <a:t>ypervisor:</a:t>
            </a:r>
            <a:r>
              <a:rPr lang="en"/>
              <a:t>  A software called a virtual machine monitor that creates and runs virtual machines.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hypervisor separates and isolates the hypervisor, operating system, and all the physical resources. 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hypervisor serves as an abstraction layer between the operating system and the underlying physical hardware.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175" y="632275"/>
            <a:ext cx="3081050" cy="31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86"/>
          <p:cNvSpPr txBox="1"/>
          <p:nvPr>
            <p:ph idx="1" type="body"/>
          </p:nvPr>
        </p:nvSpPr>
        <p:spPr>
          <a:xfrm>
            <a:off x="729450" y="2089200"/>
            <a:ext cx="68238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Use the Following </a:t>
            </a:r>
            <a:r>
              <a:rPr b="1" lang="en" sz="1400" u="sng">
                <a:solidFill>
                  <a:schemeClr val="hlink"/>
                </a:solidFill>
                <a:hlinkClick r:id="rId3"/>
              </a:rPr>
              <a:t>Steps</a:t>
            </a:r>
            <a:r>
              <a:rPr b="1" lang="en" sz="1400"/>
              <a:t> to install and run a React project. </a:t>
            </a:r>
            <a:endParaRPr/>
          </a:p>
        </p:txBody>
      </p:sp>
      <p:pic>
        <p:nvPicPr>
          <p:cNvPr id="761" name="Google Shape;76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700" y="2660625"/>
            <a:ext cx="5515320" cy="185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Snapcraft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87"/>
          <p:cNvSpPr txBox="1"/>
          <p:nvPr>
            <p:ph idx="1" type="body"/>
          </p:nvPr>
        </p:nvSpPr>
        <p:spPr>
          <a:xfrm>
            <a:off x="729450" y="2089200"/>
            <a:ext cx="68238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Snaps</a:t>
            </a:r>
            <a:r>
              <a:rPr lang="en"/>
              <a:t> </a:t>
            </a:r>
            <a:r>
              <a:rPr lang="en"/>
              <a:t>are app packages for desktop, cloud and IoT that are easy to install, secure, cross‐platform and dependency‐free.</a:t>
            </a:r>
            <a:endParaRPr/>
          </a:p>
        </p:txBody>
      </p:sp>
      <p:sp>
        <p:nvSpPr>
          <p:cNvPr id="768" name="Google Shape;768;p87"/>
          <p:cNvSpPr txBox="1"/>
          <p:nvPr/>
        </p:nvSpPr>
        <p:spPr>
          <a:xfrm>
            <a:off x="953438" y="319248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apt install snapd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769" name="Google Shape;76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3175" y="2729000"/>
            <a:ext cx="1784400" cy="17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7"/>
          <p:cNvSpPr txBox="1"/>
          <p:nvPr/>
        </p:nvSpPr>
        <p:spPr>
          <a:xfrm>
            <a:off x="953438" y="395948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sudo snap install snap-store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Scripting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88"/>
          <p:cNvSpPr txBox="1"/>
          <p:nvPr>
            <p:ph idx="1" type="body"/>
          </p:nvPr>
        </p:nvSpPr>
        <p:spPr>
          <a:xfrm>
            <a:off x="729450" y="2089200"/>
            <a:ext cx="68238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The basic concept of a shell script is a list of commands, which are listed in the order of execution.</a:t>
            </a:r>
            <a:endParaRPr/>
          </a:p>
        </p:txBody>
      </p:sp>
      <p:sp>
        <p:nvSpPr>
          <p:cNvPr id="777" name="Google Shape;777;p88"/>
          <p:cNvSpPr txBox="1"/>
          <p:nvPr/>
        </p:nvSpPr>
        <p:spPr>
          <a:xfrm>
            <a:off x="729450" y="2929550"/>
            <a:ext cx="5202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shell is, after all, a real programming language, complete with variables, control structures, and so forth. No matter how complicated a script gets, it is still just a list of commands executed sequentially.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Scripting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89"/>
          <p:cNvSpPr txBox="1"/>
          <p:nvPr>
            <p:ph idx="1" type="body"/>
          </p:nvPr>
        </p:nvSpPr>
        <p:spPr>
          <a:xfrm>
            <a:off x="729450" y="2089200"/>
            <a:ext cx="68238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400"/>
              <a:t>All shell scripts should have the .sh extension</a:t>
            </a:r>
            <a:endParaRPr/>
          </a:p>
        </p:txBody>
      </p:sp>
      <p:sp>
        <p:nvSpPr>
          <p:cNvPr id="784" name="Google Shape;784;p89"/>
          <p:cNvSpPr txBox="1"/>
          <p:nvPr/>
        </p:nvSpPr>
        <p:spPr>
          <a:xfrm>
            <a:off x="1064538" y="257173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ouch first.sh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85" name="Google Shape;785;p89"/>
          <p:cNvSpPr txBox="1"/>
          <p:nvPr>
            <p:ph idx="1" type="body"/>
          </p:nvPr>
        </p:nvSpPr>
        <p:spPr>
          <a:xfrm>
            <a:off x="729450" y="3408050"/>
            <a:ext cx="68238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400"/>
              <a:t>To run the script the file needs to have the </a:t>
            </a:r>
            <a:r>
              <a:rPr b="1" lang="en" sz="1400"/>
              <a:t>executable</a:t>
            </a:r>
            <a:r>
              <a:rPr b="1" lang="en" sz="1400"/>
              <a:t> file permission.</a:t>
            </a:r>
            <a:endParaRPr/>
          </a:p>
        </p:txBody>
      </p:sp>
      <p:sp>
        <p:nvSpPr>
          <p:cNvPr id="786" name="Google Shape;786;p89"/>
          <p:cNvSpPr txBox="1"/>
          <p:nvPr/>
        </p:nvSpPr>
        <p:spPr>
          <a:xfrm>
            <a:off x="1064538" y="389058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hmod a+x first.sh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Scripting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t/>
            </a:r>
            <a:endParaRPr/>
          </a:p>
        </p:txBody>
      </p:sp>
      <p:sp>
        <p:nvSpPr>
          <p:cNvPr id="792" name="Google Shape;792;p90"/>
          <p:cNvSpPr txBox="1"/>
          <p:nvPr>
            <p:ph idx="1" type="body"/>
          </p:nvPr>
        </p:nvSpPr>
        <p:spPr>
          <a:xfrm>
            <a:off x="729450" y="2089200"/>
            <a:ext cx="68238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Let’s start with this example:</a:t>
            </a:r>
            <a:endParaRPr/>
          </a:p>
        </p:txBody>
      </p:sp>
      <p:sp>
        <p:nvSpPr>
          <p:cNvPr id="793" name="Google Shape;793;p90"/>
          <p:cNvSpPr txBox="1"/>
          <p:nvPr/>
        </p:nvSpPr>
        <p:spPr>
          <a:xfrm>
            <a:off x="1120088" y="2962113"/>
            <a:ext cx="4845300" cy="8313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#!/bin/sh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owsay “Your First Shell Script” 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94" name="Google Shape;794;p90"/>
          <p:cNvSpPr txBox="1"/>
          <p:nvPr/>
        </p:nvSpPr>
        <p:spPr>
          <a:xfrm>
            <a:off x="877600" y="2495550"/>
            <a:ext cx="39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Copy the Following Into your file:</a:t>
            </a:r>
            <a:endParaRPr/>
          </a:p>
        </p:txBody>
      </p:sp>
      <p:sp>
        <p:nvSpPr>
          <p:cNvPr id="795" name="Google Shape;795;p90"/>
          <p:cNvSpPr txBox="1"/>
          <p:nvPr/>
        </p:nvSpPr>
        <p:spPr>
          <a:xfrm>
            <a:off x="964575" y="3975648"/>
            <a:ext cx="39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Run the file using the Following command</a:t>
            </a:r>
            <a:endParaRPr/>
          </a:p>
        </p:txBody>
      </p:sp>
      <p:sp>
        <p:nvSpPr>
          <p:cNvPr id="796" name="Google Shape;796;p90"/>
          <p:cNvSpPr txBox="1"/>
          <p:nvPr/>
        </p:nvSpPr>
        <p:spPr>
          <a:xfrm>
            <a:off x="1075638" y="4542763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 f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irst.sh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Scripting</a:t>
            </a:r>
            <a:endParaRPr/>
          </a:p>
        </p:txBody>
      </p:sp>
      <p:sp>
        <p:nvSpPr>
          <p:cNvPr id="802" name="Google Shape;802;p91"/>
          <p:cNvSpPr txBox="1"/>
          <p:nvPr/>
        </p:nvSpPr>
        <p:spPr>
          <a:xfrm>
            <a:off x="729450" y="2121825"/>
            <a:ext cx="57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first line in the file indicate which shell you are using: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3" name="Google Shape;803;p91"/>
          <p:cNvSpPr txBox="1"/>
          <p:nvPr/>
        </p:nvSpPr>
        <p:spPr>
          <a:xfrm>
            <a:off x="1192788" y="2709763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which bash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804" name="Google Shape;804;p91"/>
          <p:cNvSpPr txBox="1"/>
          <p:nvPr/>
        </p:nvSpPr>
        <p:spPr>
          <a:xfrm>
            <a:off x="804075" y="3440700"/>
            <a:ext cx="57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good shell file should have comments. Add some using #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5" name="Google Shape;805;p91"/>
          <p:cNvSpPr txBox="1"/>
          <p:nvPr/>
        </p:nvSpPr>
        <p:spPr>
          <a:xfrm>
            <a:off x="1267413" y="4028638"/>
            <a:ext cx="48453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# This is my first script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Variables</a:t>
            </a:r>
            <a:endParaRPr/>
          </a:p>
        </p:txBody>
      </p:sp>
      <p:sp>
        <p:nvSpPr>
          <p:cNvPr id="811" name="Google Shape;811;p92"/>
          <p:cNvSpPr txBox="1"/>
          <p:nvPr/>
        </p:nvSpPr>
        <p:spPr>
          <a:xfrm>
            <a:off x="1300750" y="2076375"/>
            <a:ext cx="52026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There are multiple type of variables 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Local Variables − A local variable is a variable that is present within the current instance of the shell.</a:t>
            </a:r>
            <a:b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Environment Variables − An environment variable is available to any child process of the shell.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2" name="Google Shape;812;p92"/>
          <p:cNvSpPr txBox="1"/>
          <p:nvPr/>
        </p:nvSpPr>
        <p:spPr>
          <a:xfrm>
            <a:off x="4189950" y="414812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env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813" name="Google Shape;813;p92"/>
          <p:cNvSpPr txBox="1"/>
          <p:nvPr/>
        </p:nvSpPr>
        <p:spPr>
          <a:xfrm>
            <a:off x="458450" y="4163175"/>
            <a:ext cx="354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Display e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nvironment</a:t>
            </a: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Variables</a:t>
            </a:r>
            <a:endParaRPr/>
          </a:p>
        </p:txBody>
      </p:sp>
      <p:sp>
        <p:nvSpPr>
          <p:cNvPr id="819" name="Google Shape;819;p93"/>
          <p:cNvSpPr txBox="1"/>
          <p:nvPr/>
        </p:nvSpPr>
        <p:spPr>
          <a:xfrm>
            <a:off x="1300750" y="2076375"/>
            <a:ext cx="520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variable is nothing more than a pointer to the actual data. The shell enables you to create, assign, and delete variables.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0" name="Google Shape;820;p93"/>
          <p:cNvSpPr txBox="1"/>
          <p:nvPr/>
        </p:nvSpPr>
        <p:spPr>
          <a:xfrm>
            <a:off x="3515250" y="275947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VAR1=Test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821" name="Google Shape;821;p93"/>
          <p:cNvSpPr txBox="1"/>
          <p:nvPr/>
        </p:nvSpPr>
        <p:spPr>
          <a:xfrm>
            <a:off x="469550" y="2774525"/>
            <a:ext cx="28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Define a variable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93"/>
          <p:cNvSpPr txBox="1"/>
          <p:nvPr/>
        </p:nvSpPr>
        <p:spPr>
          <a:xfrm>
            <a:off x="729450" y="3366050"/>
            <a:ext cx="687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name of a variable can contain only letters (a to z or A to Z), numbers ( 0 to 9) or the underscore character ( _).</a:t>
            </a:r>
            <a:endParaRPr/>
          </a:p>
        </p:txBody>
      </p:sp>
      <p:sp>
        <p:nvSpPr>
          <p:cNvPr id="823" name="Google Shape;823;p93"/>
          <p:cNvSpPr txBox="1"/>
          <p:nvPr/>
        </p:nvSpPr>
        <p:spPr>
          <a:xfrm>
            <a:off x="3634325" y="398105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cho $Test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824" name="Google Shape;824;p93"/>
          <p:cNvSpPr txBox="1"/>
          <p:nvPr/>
        </p:nvSpPr>
        <p:spPr>
          <a:xfrm>
            <a:off x="588625" y="3996100"/>
            <a:ext cx="28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Access a variable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Variables</a:t>
            </a:r>
            <a:endParaRPr/>
          </a:p>
        </p:txBody>
      </p:sp>
      <p:sp>
        <p:nvSpPr>
          <p:cNvPr id="830" name="Google Shape;830;p94"/>
          <p:cNvSpPr txBox="1"/>
          <p:nvPr/>
        </p:nvSpPr>
        <p:spPr>
          <a:xfrm>
            <a:off x="3775150" y="257175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readonly 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Test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831" name="Google Shape;831;p94"/>
          <p:cNvSpPr txBox="1"/>
          <p:nvPr/>
        </p:nvSpPr>
        <p:spPr>
          <a:xfrm>
            <a:off x="729450" y="2586800"/>
            <a:ext cx="28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Read-only Variables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94"/>
          <p:cNvSpPr txBox="1"/>
          <p:nvPr/>
        </p:nvSpPr>
        <p:spPr>
          <a:xfrm>
            <a:off x="3775150" y="340180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unset variable_name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833" name="Google Shape;833;p94"/>
          <p:cNvSpPr txBox="1"/>
          <p:nvPr/>
        </p:nvSpPr>
        <p:spPr>
          <a:xfrm>
            <a:off x="729450" y="3416850"/>
            <a:ext cx="28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Unsetting Variables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Variables</a:t>
            </a:r>
            <a:endParaRPr/>
          </a:p>
        </p:txBody>
      </p:sp>
      <p:sp>
        <p:nvSpPr>
          <p:cNvPr id="839" name="Google Shape;839;p95"/>
          <p:cNvSpPr txBox="1"/>
          <p:nvPr/>
        </p:nvSpPr>
        <p:spPr>
          <a:xfrm>
            <a:off x="1300750" y="2076375"/>
            <a:ext cx="520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variable is nothing more than a pointer to the actual data. The shell enables you to create, assign, and delete variables.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0" name="Google Shape;840;p95"/>
          <p:cNvSpPr txBox="1"/>
          <p:nvPr/>
        </p:nvSpPr>
        <p:spPr>
          <a:xfrm>
            <a:off x="3515250" y="2759475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VAR1=Test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841" name="Google Shape;841;p95"/>
          <p:cNvSpPr txBox="1"/>
          <p:nvPr/>
        </p:nvSpPr>
        <p:spPr>
          <a:xfrm>
            <a:off x="469550" y="2774525"/>
            <a:ext cx="28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Define a variable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95"/>
          <p:cNvSpPr txBox="1"/>
          <p:nvPr/>
        </p:nvSpPr>
        <p:spPr>
          <a:xfrm>
            <a:off x="729450" y="3366050"/>
            <a:ext cx="687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name of a variable can contain only letters (a to z or A to Z), numbers ( 0 to 9) or the underscore character ( _).</a:t>
            </a:r>
            <a:endParaRPr/>
          </a:p>
        </p:txBody>
      </p:sp>
      <p:sp>
        <p:nvSpPr>
          <p:cNvPr id="843" name="Google Shape;843;p95"/>
          <p:cNvSpPr txBox="1"/>
          <p:nvPr/>
        </p:nvSpPr>
        <p:spPr>
          <a:xfrm>
            <a:off x="3634325" y="398105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$Test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844" name="Google Shape;844;p95"/>
          <p:cNvSpPr txBox="1"/>
          <p:nvPr/>
        </p:nvSpPr>
        <p:spPr>
          <a:xfrm>
            <a:off x="588625" y="3996100"/>
            <a:ext cx="28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Access a variable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79450" y="1346750"/>
            <a:ext cx="419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Subsystem for Linux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44325" y="2571750"/>
            <a:ext cx="39702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Windows Subsystem for Linux:</a:t>
            </a:r>
            <a:r>
              <a:rPr lang="en"/>
              <a:t> is a compatibility layer for running Linux binary executables natively on Windows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125" y="1507375"/>
            <a:ext cx="4164052" cy="238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344325" y="3526650"/>
            <a:ext cx="42861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 </a:t>
            </a:r>
            <a:r>
              <a:rPr lang="en"/>
              <a:t>lets developers run a Linux environment directly on Windows, unmodified, without the overhead of a traditional virtual machine or dual boot setup.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Input</a:t>
            </a:r>
            <a:endParaRPr/>
          </a:p>
        </p:txBody>
      </p:sp>
      <p:sp>
        <p:nvSpPr>
          <p:cNvPr id="850" name="Google Shape;850;p96"/>
          <p:cNvSpPr txBox="1"/>
          <p:nvPr/>
        </p:nvSpPr>
        <p:spPr>
          <a:xfrm>
            <a:off x="3487825" y="237165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ead variable_name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851" name="Google Shape;851;p96"/>
          <p:cNvSpPr txBox="1"/>
          <p:nvPr/>
        </p:nvSpPr>
        <p:spPr>
          <a:xfrm>
            <a:off x="514000" y="2364000"/>
            <a:ext cx="28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Read Input from users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2" name="Google Shape;852;p96"/>
          <p:cNvSpPr txBox="1"/>
          <p:nvPr/>
        </p:nvSpPr>
        <p:spPr>
          <a:xfrm>
            <a:off x="651675" y="2888350"/>
            <a:ext cx="6879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last command will wait for user to enter input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until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 newline and will store it in the variable_name. </a:t>
            </a:r>
            <a:endParaRPr/>
          </a:p>
        </p:txBody>
      </p:sp>
      <p:sp>
        <p:nvSpPr>
          <p:cNvPr id="853" name="Google Shape;853;p96"/>
          <p:cNvSpPr txBox="1"/>
          <p:nvPr/>
        </p:nvSpPr>
        <p:spPr>
          <a:xfrm>
            <a:off x="3634325" y="3981050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$</a:t>
            </a: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variable_name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854" name="Google Shape;854;p96"/>
          <p:cNvSpPr txBox="1"/>
          <p:nvPr/>
        </p:nvSpPr>
        <p:spPr>
          <a:xfrm>
            <a:off x="588625" y="3996100"/>
            <a:ext cx="289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-"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Output the value stored 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</a:t>
            </a:r>
            <a:r>
              <a:rPr lang="en"/>
              <a:t> Operations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7"/>
          <p:cNvSpPr txBox="1"/>
          <p:nvPr/>
        </p:nvSpPr>
        <p:spPr>
          <a:xfrm>
            <a:off x="1175638" y="2240013"/>
            <a:ext cx="4845300" cy="21240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#!/bin/bash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"Enter first number"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read x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"Enter second number"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read y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(( sum=x+y ))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"The result of addition=$sum"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</a:t>
            </a:r>
            <a:r>
              <a:rPr lang="en"/>
              <a:t> statement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98"/>
          <p:cNvSpPr txBox="1"/>
          <p:nvPr/>
        </p:nvSpPr>
        <p:spPr>
          <a:xfrm>
            <a:off x="1175638" y="2240013"/>
            <a:ext cx="4845300" cy="19086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#!/bin/bash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n=10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if [ $n -lt 10 ];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then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"It is a one digit number"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else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"It is a two digit number"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fi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99"/>
          <p:cNvSpPr txBox="1"/>
          <p:nvPr/>
        </p:nvSpPr>
        <p:spPr>
          <a:xfrm>
            <a:off x="1164538" y="2008288"/>
            <a:ext cx="4845300" cy="2986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#!/bin/bash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valid=true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count=1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while [ $valid ]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$count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if [ $count -eq 5 ];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then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break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fi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((count++))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done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</a:t>
            </a:r>
            <a:r>
              <a:rPr lang="en"/>
              <a:t> Loop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00"/>
          <p:cNvSpPr txBox="1"/>
          <p:nvPr/>
        </p:nvSpPr>
        <p:spPr>
          <a:xfrm>
            <a:off x="1064563" y="2571738"/>
            <a:ext cx="4845300" cy="1693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#!/bin/bash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for (( counter=10; counter&gt;0; counter-- ))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-n "$counter "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done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printf "\n"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Argument</a:t>
            </a:r>
            <a:endParaRPr/>
          </a:p>
        </p:txBody>
      </p:sp>
      <p:sp>
        <p:nvSpPr>
          <p:cNvPr id="884" name="Google Shape;884;p101"/>
          <p:cNvSpPr txBox="1"/>
          <p:nvPr/>
        </p:nvSpPr>
        <p:spPr>
          <a:xfrm>
            <a:off x="651675" y="2044050"/>
            <a:ext cx="687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 can pass any argument you want to a shell script</a:t>
            </a:r>
            <a:endParaRPr/>
          </a:p>
        </p:txBody>
      </p:sp>
      <p:graphicFrame>
        <p:nvGraphicFramePr>
          <p:cNvPr id="885" name="Google Shape;885;p101"/>
          <p:cNvGraphicFramePr/>
          <p:nvPr/>
        </p:nvGraphicFramePr>
        <p:xfrm>
          <a:off x="729438" y="2519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{A2201CE5-69EC-442F-8AA2-DAA071AE80F5}</a:tableStyleId>
              </a:tblPr>
              <a:tblGrid>
                <a:gridCol w="2805250"/>
                <a:gridCol w="5208450"/>
              </a:tblGrid>
              <a:tr h="36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Variable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6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filename of the current script.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$n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Here n is a positive decimal number corresponding to the position of an argument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$#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number of arguments supplied to a script.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$@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All the arguments are individually double quoted.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Arguments from Command Line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02"/>
          <p:cNvSpPr txBox="1"/>
          <p:nvPr/>
        </p:nvSpPr>
        <p:spPr>
          <a:xfrm>
            <a:off x="1226513" y="2571738"/>
            <a:ext cx="4845300" cy="14775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#!/bin/bash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"Total arguments : $#"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"1st Argument = $1"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"2nd argument = $2"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03"/>
          <p:cNvSpPr txBox="1"/>
          <p:nvPr/>
        </p:nvSpPr>
        <p:spPr>
          <a:xfrm>
            <a:off x="1226513" y="2571738"/>
            <a:ext cx="4845300" cy="19086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#!/bin/bash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function F1()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{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echo 'I like bash programming'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}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F1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&amp; Cron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04"/>
          <p:cNvSpPr txBox="1"/>
          <p:nvPr/>
        </p:nvSpPr>
        <p:spPr>
          <a:xfrm>
            <a:off x="1156325" y="2009700"/>
            <a:ext cx="520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crontab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a list of commands that you want to run on a regular schedule,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4" name="Google Shape;904;p104"/>
          <p:cNvSpPr txBox="1"/>
          <p:nvPr/>
        </p:nvSpPr>
        <p:spPr>
          <a:xfrm>
            <a:off x="1008775" y="2695325"/>
            <a:ext cx="52026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Cron folders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Any script you put in any of the following will be run on a schedule: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/etc/cron.daily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/etc/cron.hourly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/etc/cron.monthly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/etc/cron.weekly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tutorials</a:t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727650" y="2168575"/>
            <a:ext cx="7688700" cy="17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Installing Ubuntu with Oracle Virtual box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Install Ubuntu on Windows Subsystem for Linux (WSL)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Dual boot windows with linux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Replace Windows with Ubuntu completely.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